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804" r:id="rId2"/>
    <p:sldMasterId id="2147483816" r:id="rId3"/>
    <p:sldMasterId id="2147483852" r:id="rId4"/>
    <p:sldMasterId id="2147483864" r:id="rId5"/>
    <p:sldMasterId id="2147483876" r:id="rId6"/>
    <p:sldMasterId id="2147483888" r:id="rId7"/>
    <p:sldMasterId id="2147483900" r:id="rId8"/>
    <p:sldMasterId id="2147483924" r:id="rId9"/>
  </p:sldMasterIdLst>
  <p:sldIdLst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0" autoAdjust="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8AAB709-B4F3-4E1B-BFCA-AAEC382C90F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1C7BC12-0982-4201-9E4D-C3B32BC9DF6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sz="4000" dirty="0"/>
              <a:t> </a:t>
            </a:r>
            <a:r>
              <a:rPr lang="en-US" sz="4000" dirty="0" smtClean="0"/>
              <a:t>     Grade           :  </a:t>
            </a:r>
            <a:r>
              <a:rPr lang="en-US" sz="4000" dirty="0" smtClean="0">
                <a:latin typeface="Arial Black" pitchFamily="34" charset="0"/>
              </a:rPr>
              <a:t>Basic 9(Revision)</a:t>
            </a:r>
          </a:p>
          <a:p>
            <a:pPr marL="0" indent="0">
              <a:buNone/>
            </a:pPr>
            <a:r>
              <a:rPr lang="en-US" sz="4000" dirty="0"/>
              <a:t> </a:t>
            </a:r>
            <a:r>
              <a:rPr lang="en-US" sz="4000" dirty="0" smtClean="0"/>
              <a:t>     Subject         :  </a:t>
            </a:r>
            <a:r>
              <a:rPr lang="en-US" sz="4000" dirty="0" smtClean="0">
                <a:latin typeface="Arial Black" pitchFamily="34" charset="0"/>
              </a:rPr>
              <a:t>Mathematics </a:t>
            </a:r>
          </a:p>
          <a:p>
            <a:pPr marL="0" indent="0">
              <a:buNone/>
            </a:pPr>
            <a:r>
              <a:rPr lang="en-US" sz="4000" dirty="0"/>
              <a:t> </a:t>
            </a:r>
            <a:r>
              <a:rPr lang="en-US" sz="4000" dirty="0" smtClean="0"/>
              <a:t>     Topic             :  </a:t>
            </a:r>
            <a:r>
              <a:rPr lang="en-US" sz="4800" dirty="0" smtClean="0">
                <a:latin typeface="Berlin Sans FB" pitchFamily="34" charset="0"/>
              </a:rPr>
              <a:t>Variation</a:t>
            </a:r>
            <a:endParaRPr lang="en-US" sz="4800" dirty="0">
              <a:latin typeface="Berlin Sans FB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0070C0"/>
                </a:solidFill>
                <a:latin typeface="Algerian" pitchFamily="82" charset="0"/>
              </a:rPr>
              <a:t>Oxfords e-lesson 4</a:t>
            </a:r>
            <a:endParaRPr lang="en-US" sz="6600" dirty="0">
              <a:solidFill>
                <a:srgbClr val="0070C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02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    </a:t>
                </a:r>
                <a:r>
                  <a:rPr lang="en-US" sz="3200" dirty="0" smtClean="0"/>
                  <a:t>  3). C is partly constant and partly varies directly with</a:t>
                </a:r>
              </a:p>
              <a:p>
                <a:pPr marL="0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         D and inversely with E.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𝐶</m:t>
                    </m:r>
                    <m:r>
                      <a:rPr lang="en-US" sz="3200" b="0" i="1" smtClean="0">
                        <a:latin typeface="Cambria Math"/>
                      </a:rPr>
                      <m:t>=2</m:t>
                    </m:r>
                    <m:f>
                      <m:f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𝑤h𝑒𝑛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𝐷</m:t>
                    </m:r>
                    <m:r>
                      <a:rPr lang="en-US" sz="3200" b="0" i="1" smtClean="0">
                        <a:latin typeface="Cambria Math"/>
                      </a:rPr>
                      <m:t>=8, </m:t>
                    </m:r>
                  </m:oMath>
                </a14:m>
              </a:p>
              <a:p>
                <a:pPr marL="0" indent="0">
                  <a:buNone/>
                </a:pPr>
                <a:r>
                  <a:rPr lang="en-US" b="0" i="0" dirty="0" smtClean="0">
                    <a:latin typeface="Cambria Math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𝐸</m:t>
                    </m:r>
                    <m:r>
                      <a:rPr lang="en-US" sz="3200" b="0" i="1" smtClean="0">
                        <a:latin typeface="Cambria Math"/>
                      </a:rPr>
                      <m:t>=4 </m:t>
                    </m:r>
                    <m:r>
                      <a:rPr lang="en-US" sz="3200" b="0" i="1" smtClean="0">
                        <a:latin typeface="Cambria Math"/>
                      </a:rPr>
                      <m:t>𝑎𝑛𝑑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𝐶</m:t>
                    </m:r>
                    <m:r>
                      <a:rPr lang="en-US" sz="3200" b="0" i="1" smtClean="0">
                        <a:latin typeface="Cambria Math"/>
                      </a:rPr>
                      <m:t>=1 </m:t>
                    </m:r>
                    <m:r>
                      <a:rPr lang="en-US" sz="3200" b="0" i="1" smtClean="0">
                        <a:latin typeface="Cambria Math"/>
                      </a:rPr>
                      <m:t>𝑤h𝑒𝑛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𝐷</m:t>
                    </m:r>
                    <m:r>
                      <a:rPr lang="en-US" sz="3200" b="0" i="1" smtClean="0">
                        <a:latin typeface="Cambria Math"/>
                      </a:rPr>
                      <m:t>=3, </m:t>
                    </m:r>
                    <m:r>
                      <a:rPr lang="en-US" sz="3200" b="0" i="1" smtClean="0">
                        <a:latin typeface="Cambria Math"/>
                      </a:rPr>
                      <m:t>𝐸</m:t>
                    </m:r>
                    <m:r>
                      <a:rPr lang="en-US" sz="3200" b="0" i="1" smtClean="0">
                        <a:latin typeface="Cambria Math"/>
                      </a:rPr>
                      <m:t>=9.</m:t>
                    </m:r>
                  </m:oMath>
                </a14:m>
                <a:r>
                  <a:rPr lang="en-US" b="0" i="0" dirty="0" smtClean="0">
                    <a:latin typeface="Cambria Math"/>
                  </a:rPr>
                  <a:t>  </a:t>
                </a:r>
                <a:r>
                  <a:rPr lang="en-US" sz="3200" b="0" i="0" dirty="0" smtClean="0">
                    <a:latin typeface="Cambria Math"/>
                  </a:rPr>
                  <a:t>Find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/>
                  </a:rPr>
                  <a:t> </a:t>
                </a:r>
                <a:r>
                  <a:rPr lang="en-US" sz="3200" dirty="0" smtClean="0">
                    <a:latin typeface="Cambria Math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𝐶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𝑤h𝑒𝑛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𝐷</m:t>
                    </m:r>
                    <m:r>
                      <a:rPr lang="en-US" sz="3200" b="0" i="1" smtClean="0">
                        <a:latin typeface="Cambria Math"/>
                      </a:rPr>
                      <m:t>=2, </m:t>
                    </m:r>
                    <m:r>
                      <a:rPr lang="en-US" sz="3200" b="0" i="1" smtClean="0">
                        <a:latin typeface="Cambria Math"/>
                      </a:rPr>
                      <m:t>𝐸</m:t>
                    </m:r>
                    <m:r>
                      <a:rPr lang="en-US" sz="3200" b="0" i="1" smtClean="0">
                        <a:latin typeface="Cambria Math"/>
                      </a:rPr>
                      <m:t>=6.</m:t>
                    </m:r>
                  </m:oMath>
                </a14:m>
                <a:endParaRPr lang="en-US" b="0" i="0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        </a:t>
                </a:r>
                <a:r>
                  <a:rPr lang="en-US" b="0" i="0" dirty="0" smtClean="0">
                    <a:latin typeface="Cambria Math"/>
                  </a:rPr>
                  <a:t>   </a:t>
                </a:r>
                <a:r>
                  <a:rPr lang="en-US" sz="3200" b="0" i="0" dirty="0" smtClean="0">
                    <a:latin typeface="Cambria Math"/>
                  </a:rPr>
                  <a:t>4). An examination fee is partly constant and 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/>
                  </a:rPr>
                  <a:t> </a:t>
                </a:r>
                <a:r>
                  <a:rPr lang="en-US" sz="3200" dirty="0" smtClean="0">
                    <a:latin typeface="Cambria Math"/>
                  </a:rPr>
                  <a:t>           partly varies with the number of subjects 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/>
                  </a:rPr>
                  <a:t> </a:t>
                </a:r>
                <a:r>
                  <a:rPr lang="en-US" sz="3200" dirty="0" smtClean="0">
                    <a:latin typeface="Cambria Math"/>
                  </a:rPr>
                  <a:t>           entered. When the examination fee is </a:t>
                </a:r>
              </a:p>
              <a:p>
                <a:pPr marL="0" indent="0">
                  <a:buNone/>
                </a:pPr>
                <a:r>
                  <a:rPr lang="en-US" sz="3200" b="0" dirty="0">
                    <a:latin typeface="Cambria Math"/>
                  </a:rPr>
                  <a:t> </a:t>
                </a:r>
                <a:r>
                  <a:rPr lang="en-US" sz="3200" b="0" dirty="0" smtClean="0">
                    <a:latin typeface="Cambria Math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#3500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3200" dirty="0" smtClean="0"/>
                  <a:t>three subjects are entered. When the fee</a:t>
                </a:r>
              </a:p>
              <a:p>
                <a:pPr marL="0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         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#5,500</m:t>
                    </m:r>
                  </m:oMath>
                </a14:m>
                <a:r>
                  <a:rPr lang="en-US" sz="3200" dirty="0" smtClean="0"/>
                  <a:t>, five subjects are entered. Find the number </a:t>
                </a:r>
              </a:p>
              <a:p>
                <a:pPr marL="0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          of subjects entered if the fee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#6,500.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0" y="0"/>
                <a:ext cx="9144000" cy="6858000"/>
              </a:xfrm>
              <a:blipFill rotWithShape="1">
                <a:blip r:embed="rId2"/>
                <a:stretch>
                  <a:fillRect l="-1533" t="-533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6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1"/>
            <a:ext cx="7696199" cy="1447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6000" dirty="0" smtClean="0">
                <a:latin typeface="Algerian" pitchFamily="82" charset="0"/>
              </a:rPr>
              <a:t>Additional study</a:t>
            </a:r>
            <a:endParaRPr lang="en-US" sz="60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05000"/>
            <a:ext cx="7620000" cy="44196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4800" dirty="0" smtClean="0">
              <a:latin typeface="Arial Black" pitchFamily="34" charset="0"/>
            </a:endParaRPr>
          </a:p>
          <a:p>
            <a:r>
              <a:rPr lang="en-US" sz="4800" dirty="0" smtClean="0">
                <a:latin typeface="Arial Black" pitchFamily="34" charset="0"/>
              </a:rPr>
              <a:t>Study joint variation</a:t>
            </a:r>
            <a:endParaRPr lang="en-US" sz="4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1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6000" dirty="0" smtClean="0">
                <a:latin typeface="Algerian" pitchFamily="82" charset="0"/>
              </a:rPr>
              <a:t>Salient point</a:t>
            </a:r>
            <a:endParaRPr lang="en-US" sz="60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791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7030A0"/>
                </a:solidFill>
                <a:latin typeface="Arial Black" pitchFamily="34" charset="0"/>
              </a:rPr>
              <a:t>Partial variation</a:t>
            </a:r>
            <a:endParaRPr lang="en-US" sz="4400" dirty="0">
              <a:solidFill>
                <a:srgbClr val="7030A0"/>
              </a:solidFill>
              <a:latin typeface="Arial Black" pitchFamily="34" charset="0"/>
            </a:endParaRPr>
          </a:p>
          <a:p>
            <a:pPr marL="0" indent="0">
              <a:buNone/>
            </a:pPr>
            <a:r>
              <a:rPr lang="en-US" sz="3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3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handling problems involving </a:t>
            </a:r>
            <a:r>
              <a:rPr lang="en-US" sz="3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partial </a:t>
            </a:r>
          </a:p>
          <a:p>
            <a:pPr marL="0" indent="0">
              <a:buNone/>
            </a:pPr>
            <a:r>
              <a:rPr lang="en-US" sz="37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variation</a:t>
            </a:r>
            <a:r>
              <a:rPr lang="en-US" sz="3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3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there are two statements/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phrases that will help us identify partial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7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variation problems. The statements are</a:t>
            </a:r>
          </a:p>
          <a:p>
            <a:pPr marL="0" indent="0">
              <a:buNone/>
            </a:pPr>
            <a:r>
              <a:rPr lang="en-US" sz="3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700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3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Party Constant</a:t>
            </a:r>
          </a:p>
          <a:p>
            <a:pPr marL="0" indent="0">
              <a:buNone/>
            </a:pPr>
            <a:r>
              <a:rPr lang="en-US" sz="37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700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37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Partly Varies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90600" y="6477000"/>
            <a:ext cx="38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90600" y="5715000"/>
            <a:ext cx="38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8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solidFill>
                  <a:srgbClr val="FFFF00"/>
                </a:solidFill>
                <a:latin typeface="Algerian" pitchFamily="82" charset="0"/>
              </a:rPr>
              <a:t>Question 1</a:t>
            </a:r>
            <a:endParaRPr lang="en-US" sz="8800" dirty="0">
              <a:solidFill>
                <a:srgbClr val="FFFF00"/>
              </a:solidFill>
              <a:latin typeface="Algerian" pitchFamily="8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sz="3400" dirty="0" smtClean="0">
                    <a:latin typeface="Arial" pitchFamily="34" charset="0"/>
                    <a:cs typeface="Arial" pitchFamily="34" charset="0"/>
                  </a:rPr>
                  <a:t>        </a:t>
                </a:r>
                <a:r>
                  <a:rPr lang="en-US" sz="3600" dirty="0" smtClean="0">
                    <a:latin typeface="Arial" pitchFamily="34" charset="0"/>
                    <a:cs typeface="Arial" pitchFamily="34" charset="0"/>
                  </a:rPr>
                  <a:t>The cost of purchasing a book </a:t>
                </a:r>
                <a:r>
                  <a:rPr lang="en-US" sz="3600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is partly</a:t>
                </a:r>
              </a:p>
              <a:p>
                <a:pPr marL="0" indent="0">
                  <a:buNone/>
                </a:pPr>
                <a:r>
                  <a:rPr lang="en-US" sz="36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600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   constant and partly varies</a:t>
                </a:r>
                <a:r>
                  <a:rPr lang="en-US" sz="3600" dirty="0" smtClean="0">
                    <a:latin typeface="Arial" pitchFamily="34" charset="0"/>
                    <a:cs typeface="Arial" pitchFamily="34" charset="0"/>
                  </a:rPr>
                  <a:t> with the  </a:t>
                </a:r>
              </a:p>
              <a:p>
                <a:pPr marL="0" indent="0">
                  <a:buNone/>
                </a:pPr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600" dirty="0" smtClean="0">
                    <a:latin typeface="Arial" pitchFamily="34" charset="0"/>
                    <a:cs typeface="Arial" pitchFamily="34" charset="0"/>
                  </a:rPr>
                  <a:t>   number of the books purchased. If the cost    </a:t>
                </a:r>
              </a:p>
              <a:p>
                <a:pPr marL="0" indent="0">
                  <a:buNone/>
                </a:pPr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600" dirty="0" smtClean="0">
                    <a:latin typeface="Arial" pitchFamily="34" charset="0"/>
                    <a:cs typeface="Arial" pitchFamily="34" charset="0"/>
                  </a:rPr>
                  <a:t>   of purchasing 10 books is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  <a:cs typeface="Arial" pitchFamily="34" charset="0"/>
                      </a:rPr>
                      <m:t>#1200.</m:t>
                    </m:r>
                    <m:r>
                      <a:rPr lang="en-US" sz="3600" b="0" i="1" smtClean="0">
                        <a:latin typeface="Cambria Math"/>
                        <a:ea typeface="Cambria Math"/>
                        <a:cs typeface="Arial" pitchFamily="34" charset="0"/>
                      </a:rPr>
                      <m:t>00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 smtClean="0">
                    <a:latin typeface="Arial" pitchFamily="34" charset="0"/>
                    <a:cs typeface="Arial" pitchFamily="34" charset="0"/>
                  </a:rPr>
                  <a:t>and the </a:t>
                </a:r>
              </a:p>
              <a:p>
                <a:pPr marL="0" indent="0">
                  <a:buNone/>
                </a:pPr>
                <a:r>
                  <a:rPr lang="en-US" sz="36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600" dirty="0" smtClean="0">
                    <a:latin typeface="Arial" pitchFamily="34" charset="0"/>
                    <a:cs typeface="Arial" pitchFamily="34" charset="0"/>
                  </a:rPr>
                  <a:t>   cost of purchasing 20 books is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  <a:cs typeface="Arial" pitchFamily="34" charset="0"/>
                      </a:rPr>
                      <m:t>#2000.</m:t>
                    </m:r>
                    <m:r>
                      <a:rPr lang="en-US" sz="3600" b="0" i="1" smtClean="0">
                        <a:latin typeface="Cambria Math"/>
                        <a:ea typeface="Cambria Math"/>
                        <a:cs typeface="Arial" pitchFamily="34" charset="0"/>
                      </a:rPr>
                      <m:t>00</m:t>
                    </m:r>
                  </m:oMath>
                </a14:m>
                <a:r>
                  <a:rPr lang="en-US" sz="3600" dirty="0" smtClean="0"/>
                  <a:t>. </a:t>
                </a:r>
              </a:p>
              <a:p>
                <a:pPr marL="0" indent="0">
                  <a:buNone/>
                </a:pPr>
                <a:r>
                  <a:rPr lang="en-US" sz="3600" dirty="0" smtClean="0"/>
                  <a:t>     </a:t>
                </a:r>
                <a:r>
                  <a:rPr lang="en-US" sz="3600" dirty="0" smtClean="0">
                    <a:latin typeface="Arial" pitchFamily="34" charset="0"/>
                    <a:cs typeface="Arial" pitchFamily="34" charset="0"/>
                  </a:rPr>
                  <a:t>find the cost of purchasing 50 books.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9144000" cy="5562600"/>
              </a:xfrm>
              <a:blipFill rotWithShape="1">
                <a:blip r:embed="rId2"/>
                <a:stretch>
                  <a:fillRect l="-1664" r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242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Algerian" pitchFamily="82" charset="0"/>
              </a:rPr>
              <a:t>Solution</a:t>
            </a:r>
            <a:endParaRPr lang="en-US" sz="7200" dirty="0">
              <a:solidFill>
                <a:srgbClr val="FF0000"/>
              </a:solidFill>
              <a:latin typeface="Algerian" pitchFamily="8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9144000" cy="5791200"/>
              </a:xfr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 fontScale="55000" lnSpcReduction="20000"/>
              </a:bodyPr>
              <a:lstStyle/>
              <a:p>
                <a:pPr indent="0">
                  <a:buNone/>
                </a:pPr>
                <a:r>
                  <a:rPr lang="en-US" sz="3200" dirty="0" smtClean="0">
                    <a:solidFill>
                      <a:srgbClr val="C00000"/>
                    </a:solidFill>
                  </a:rPr>
                  <a:t>         </a:t>
                </a:r>
              </a:p>
              <a:p>
                <a:pPr indent="0">
                  <a:buNone/>
                </a:pP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 smtClean="0">
                    <a:solidFill>
                      <a:srgbClr val="C00000"/>
                    </a:solidFill>
                  </a:rPr>
                  <a:t>             </a:t>
                </a:r>
                <a:r>
                  <a:rPr lang="en-US" sz="51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Express the above statement in a </a:t>
                </a:r>
              </a:p>
              <a:p>
                <a:pPr indent="0">
                  <a:buNone/>
                </a:pPr>
                <a:r>
                  <a:rPr lang="en-US" sz="5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en-US" sz="51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   mathematical form.</a:t>
                </a:r>
              </a:p>
              <a:p>
                <a:pPr indent="0">
                  <a:buNone/>
                </a:pPr>
                <a:r>
                  <a:rPr lang="en-US" sz="4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en-US" sz="4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𝐶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=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𝑎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+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𝑏𝑁</m:t>
                    </m:r>
                  </m:oMath>
                </a14:m>
                <a:endParaRPr lang="en-US" sz="51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endParaRPr>
              </a:p>
              <a:p>
                <a:pPr indent="0">
                  <a:buNone/>
                </a:pPr>
                <a:r>
                  <a:rPr lang="en-US" sz="51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where </a:t>
                </a:r>
                <a14:m>
                  <m:oMath xmlns:m="http://schemas.openxmlformats.org/officeDocument/2006/math">
                    <m:r>
                      <a:rPr lang="en-US" sz="51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   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𝐶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=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𝑐𝑜𝑠𝑡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 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𝑜𝑓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 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𝑏𝑜𝑜𝑘𝑠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 </m:t>
                    </m:r>
                  </m:oMath>
                </a14:m>
                <a:endParaRPr lang="en-US" sz="51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endParaRPr>
              </a:p>
              <a:p>
                <a:pPr indent="0">
                  <a:buNone/>
                </a:pPr>
                <a:r>
                  <a:rPr lang="en-US" sz="51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51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   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𝑎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=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𝑐𝑜𝑛𝑠𝑡𝑎𝑛𝑡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 </m:t>
                    </m:r>
                  </m:oMath>
                </a14:m>
                <a:endParaRPr lang="en-US" sz="51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endParaRPr>
              </a:p>
              <a:p>
                <a:pPr indent="0">
                  <a:buNone/>
                </a:pPr>
                <a:r>
                  <a:rPr lang="en-US" sz="51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𝑏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=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𝑐𝑜𝑛𝑠𝑡𝑎𝑛𝑡</m:t>
                    </m:r>
                  </m:oMath>
                </a14:m>
                <a:endParaRPr lang="en-US" sz="51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endParaRPr>
              </a:p>
              <a:p>
                <a:pPr indent="0">
                  <a:buNone/>
                </a:pPr>
                <a:r>
                  <a:rPr lang="en-US" sz="51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𝑁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=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𝑛𝑢𝑚𝑏𝑒𝑟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 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𝑜𝑓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 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𝑏𝑜𝑜𝑘𝑠</m:t>
                    </m:r>
                    <m:r>
                      <a:rPr lang="en-US" sz="51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ea typeface="Arial Unicode MS" pitchFamily="34" charset="-128"/>
                        <a:cs typeface="Arial Unicode MS" pitchFamily="34" charset="-128"/>
                      </a:rPr>
                      <m:t>.</m:t>
                    </m:r>
                  </m:oMath>
                </a14:m>
                <a:endParaRPr lang="en-US" sz="51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endParaRPr>
              </a:p>
              <a:p>
                <a:pPr indent="0">
                  <a:buNone/>
                </a:pPr>
                <a:r>
                  <a:rPr lang="en-US" sz="3600" b="0" dirty="0" smtClean="0">
                    <a:solidFill>
                      <a:srgbClr val="00B050"/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         </a:t>
                </a:r>
              </a:p>
              <a:p>
                <a:pPr indent="0">
                  <a:buNone/>
                </a:pPr>
                <a:endParaRPr lang="en-US" sz="3600" dirty="0" smtClean="0">
                  <a:solidFill>
                    <a:srgbClr val="00B05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9144000" cy="5791200"/>
              </a:xfrm>
              <a:blipFill rotWithShape="1">
                <a:blip r:embed="rId2"/>
                <a:stretch>
                  <a:fillRect l="-1265" b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10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</a:t>
                </a: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Substitute the two sets of values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1200=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+10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 -----------------  (1)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2000=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+20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-----------------   (2)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solve the two equations simultaneously by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subtracting equation (1) from equation  (2)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to eliminate ‘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’.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2000=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+20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𝑏</m:t>
                    </m:r>
                  </m:oMath>
                </a14:m>
                <a:endPara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erlin Sans FB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−(1200=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+10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erlin Sans FB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800=10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𝑏</m:t>
                    </m:r>
                  </m:oMath>
                </a14:m>
                <a:endPara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erlin Sans FB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 rotWithShape="1">
                <a:blip r:embed="rId2"/>
                <a:stretch>
                  <a:fillRect l="-1667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838200" y="5257800"/>
            <a:ext cx="3581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38200" y="5791200"/>
            <a:ext cx="3581400" cy="381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53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endParaRPr lang="en-US" dirty="0" smtClean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sz="4000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/>
                      </a:rPr>
                      <m:t>800=10</m:t>
                    </m:r>
                  </m:oMath>
                </a14:m>
                <a:endParaRPr lang="en-US" sz="4000" b="0" dirty="0" smtClean="0"/>
              </a:p>
              <a:p>
                <a:pPr marL="45720" indent="0">
                  <a:buNone/>
                </a:pPr>
                <a:r>
                  <a:rPr lang="en-US" sz="3600" dirty="0" smtClean="0"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       make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sz="3600" dirty="0" smtClean="0"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the subject of the   </a:t>
                </a:r>
              </a:p>
              <a:p>
                <a:pPr marL="45720" indent="0">
                  <a:buNone/>
                </a:pPr>
                <a:r>
                  <a:rPr lang="en-US" sz="3600" dirty="0"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en-US" sz="3600" dirty="0" smtClean="0"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 formula by dividing both side</a:t>
                </a:r>
              </a:p>
              <a:p>
                <a:pPr marL="45720" indent="0">
                  <a:buNone/>
                </a:pPr>
                <a:r>
                  <a:rPr lang="en-US" sz="3600" dirty="0"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en-US" sz="3600" dirty="0" smtClean="0"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                      by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10</m:t>
                    </m:r>
                  </m:oMath>
                </a14:m>
                <a:endParaRPr lang="en-US" sz="3600" dirty="0" smtClean="0"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endParaRPr>
              </a:p>
              <a:p>
                <a:pPr marL="45720" indent="0">
                  <a:buNone/>
                </a:pPr>
                <a:r>
                  <a:rPr lang="en-US" sz="4000" dirty="0"/>
                  <a:t> </a:t>
                </a:r>
                <a:r>
                  <a:rPr lang="en-US" sz="4000" dirty="0" smtClean="0"/>
                  <a:t>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/>
                          </a:rPr>
                          <m:t>800</m:t>
                        </m:r>
                      </m:num>
                      <m:den>
                        <m:r>
                          <a:rPr lang="en-US" sz="4000" b="0" i="1" smtClean="0">
                            <a:latin typeface="Cambria Math"/>
                          </a:rPr>
                          <m:t>10</m:t>
                        </m:r>
                      </m:den>
                    </m:f>
                    <m:r>
                      <a:rPr lang="en-US" sz="4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/>
                          </a:rPr>
                          <m:t>10</m:t>
                        </m:r>
                        <m:r>
                          <a:rPr lang="en-US" sz="4000" b="0" i="1" smtClean="0">
                            <a:latin typeface="Cambria Math"/>
                          </a:rPr>
                          <m:t>𝑏</m:t>
                        </m:r>
                      </m:num>
                      <m:den>
                        <m:r>
                          <a:rPr lang="en-US" sz="4000" b="0" i="1" smtClean="0">
                            <a:latin typeface="Cambria Math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4000" dirty="0" smtClean="0"/>
                  <a:t> </a:t>
                </a:r>
              </a:p>
              <a:p>
                <a:pPr marL="45720" indent="0">
                  <a:buNone/>
                </a:pPr>
                <a:r>
                  <a:rPr lang="en-US" sz="4000" dirty="0"/>
                  <a:t> </a:t>
                </a:r>
                <a:r>
                  <a:rPr lang="en-US" sz="400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/>
                      </a:rPr>
                      <m:t>80=</m:t>
                    </m:r>
                    <m:r>
                      <a:rPr lang="en-US" sz="4000" b="0" i="1" smtClean="0">
                        <a:latin typeface="Cambria Math"/>
                      </a:rPr>
                      <m:t>𝑏</m:t>
                    </m:r>
                  </m:oMath>
                </a14:m>
                <a:endParaRPr lang="en-US" sz="4000" dirty="0" smtClean="0"/>
              </a:p>
              <a:p>
                <a:pPr marL="45720" indent="0">
                  <a:buNone/>
                </a:pPr>
                <a:r>
                  <a:rPr lang="en-US" sz="4000" dirty="0"/>
                  <a:t> </a:t>
                </a:r>
                <a:r>
                  <a:rPr lang="en-US" sz="4000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sz="4000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sz="4000" i="1">
                        <a:latin typeface="Cambria Math"/>
                        <a:ea typeface="Cambria Math"/>
                      </a:rPr>
                      <m:t>=80</m:t>
                    </m:r>
                  </m:oMath>
                </a14:m>
                <a:r>
                  <a:rPr lang="en-US" sz="4000" dirty="0" smtClean="0"/>
                  <a:t>.</a:t>
                </a:r>
              </a:p>
              <a:p>
                <a:pPr marL="45720" indent="0">
                  <a:buNone/>
                </a:pPr>
                <a:r>
                  <a:rPr lang="en-US" sz="3600" dirty="0"/>
                  <a:t> </a:t>
                </a:r>
                <a:r>
                  <a:rPr lang="en-US" sz="3600" dirty="0" smtClean="0"/>
                  <a:t>       </a:t>
                </a:r>
                <a:endParaRPr lang="en-US" sz="3600" dirty="0"/>
              </a:p>
              <a:p>
                <a:pPr marL="45720" indent="0">
                  <a:buNone/>
                </a:pPr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0" y="0"/>
                <a:ext cx="9144000" cy="6858000"/>
              </a:xfrm>
              <a:blipFill rotWithShape="1">
                <a:blip r:embed="rId2"/>
                <a:stretch>
                  <a:fillRect l="-1800" t="-1067" b="-7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35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/>
              <a:lstStyle/>
              <a:p>
                <a:pPr marL="45720" indent="0">
                  <a:buNone/>
                </a:pPr>
                <a:r>
                  <a:rPr lang="en-US" dirty="0" smtClean="0"/>
                  <a:t>     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       </a:t>
                </a:r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substitute the value of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𝑏</m:t>
                    </m:r>
                  </m:oMath>
                </a14:m>
                <a:r>
                  <a:rPr lang="en-US" sz="3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𝑒𝑞𝑛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(1)</m:t>
                    </m:r>
                  </m:oMath>
                </a14:m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or </a:t>
                </a:r>
              </a:p>
              <a:p>
                <a:pPr marL="45720" indent="0">
                  <a:buNone/>
                </a:pPr>
                <a:r>
                  <a:rPr lang="en-US" sz="3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𝑒𝑞𝑛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(2)</m:t>
                    </m:r>
                  </m:oMath>
                </a14:m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.</a:t>
                </a:r>
              </a:p>
              <a:p>
                <a:pPr marL="45720" indent="0">
                  <a:buNone/>
                </a:pPr>
                <a:r>
                  <a:rPr lang="en-US" sz="3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let us use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𝑒𝑞𝑛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(1)</m:t>
                    </m:r>
                  </m:oMath>
                </a14:m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.</a:t>
                </a:r>
              </a:p>
              <a:p>
                <a:pPr marL="45720" indent="0">
                  <a:buNone/>
                </a:pPr>
                <a:r>
                  <a:rPr lang="en-US" sz="3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Recall: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1200=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+10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𝑏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-------  (1)</a:t>
                </a:r>
              </a:p>
              <a:p>
                <a:pPr marL="45720" indent="0">
                  <a:buNone/>
                </a:pPr>
                <a:r>
                  <a:rPr lang="en-US" sz="3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1200=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+10×80</m:t>
                    </m:r>
                  </m:oMath>
                </a14:m>
                <a:endParaRPr lang="en-US" sz="3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erlin Sans FB" pitchFamily="34" charset="0"/>
                </a:endParaRPr>
              </a:p>
              <a:p>
                <a:pPr marL="45720" indent="0">
                  <a:buNone/>
                </a:pPr>
                <a:r>
                  <a:rPr lang="en-US" sz="3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1200=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+800</m:t>
                    </m:r>
                  </m:oMath>
                </a14:m>
                <a:endParaRPr lang="en-US" sz="3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erlin Sans FB" pitchFamily="34" charset="0"/>
                </a:endParaRPr>
              </a:p>
              <a:p>
                <a:pPr marL="45720" indent="0">
                  <a:buNone/>
                </a:pPr>
                <a:r>
                  <a:rPr lang="en-US" sz="3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subtract 800 from both sides to make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</a:p>
              <a:p>
                <a:pPr marL="45720" indent="0">
                  <a:buNone/>
                </a:pPr>
                <a:r>
                  <a:rPr lang="en-US" sz="3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</a:t>
                </a:r>
                <a:r>
                  <a:rPr lang="en-US" sz="3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Berlin Sans FB" pitchFamily="34" charset="0"/>
                  </a:rPr>
                  <a:t>    the subject of the formula. </a:t>
                </a:r>
                <a:endParaRPr 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erlin Sans FB" pitchFamily="34" charset="0"/>
                </a:endParaRPr>
              </a:p>
              <a:p>
                <a:pPr marL="45720" indent="0">
                  <a:buNone/>
                </a:pPr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0" y="0"/>
                <a:ext cx="9144000" cy="6858000"/>
              </a:xfrm>
              <a:blipFill rotWithShape="1">
                <a:blip r:embed="rId2"/>
                <a:stretch>
                  <a:fillRect l="-1467" t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2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1200−800=</m:t>
                      </m:r>
                      <m:r>
                        <a:rPr lang="en-US" sz="31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𝑎</m:t>
                      </m:r>
                      <m:r>
                        <a:rPr lang="en-US" sz="31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/>
                        </a:rPr>
                        <m:t>+800−800</m:t>
                      </m:r>
                    </m:oMath>
                  </m:oMathPara>
                </a14:m>
                <a:endParaRPr lang="en-US" sz="31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      </a:t>
                </a:r>
                <a:r>
                  <a:rPr lang="en-US" sz="3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400=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</m:oMath>
                </a14:m>
                <a:endParaRPr lang="en-US" sz="31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</a:endParaRPr>
              </a:p>
              <a:p>
                <a:pPr marL="0" indent="0">
                  <a:buNone/>
                </a:pPr>
                <a:r>
                  <a:rPr lang="en-US" sz="3100" b="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=400</m:t>
                    </m:r>
                  </m:oMath>
                </a14:m>
                <a:endParaRPr lang="en-US" sz="31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Then the equation connecting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𝐶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𝑎𝑛𝑑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3100" b="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is </a:t>
                </a:r>
              </a:p>
              <a:p>
                <a:pPr marL="0" indent="0">
                  <a:buNone/>
                </a:pPr>
                <a:r>
                  <a:rPr lang="en-US" sz="3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𝐶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=400+80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𝑁</m:t>
                    </m:r>
                  </m:oMath>
                </a14:m>
                <a:endParaRPr lang="en-US" sz="31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To find the cost of purchasing 50 books,</a:t>
                </a:r>
              </a:p>
              <a:p>
                <a:pPr marL="0" indent="0">
                  <a:buNone/>
                </a:pPr>
                <a:r>
                  <a:rPr lang="en-US" sz="3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 we put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𝑁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=50</m:t>
                    </m:r>
                  </m:oMath>
                </a14:m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in the above equation </a:t>
                </a:r>
              </a:p>
              <a:p>
                <a:pPr marL="0" indent="0">
                  <a:buNone/>
                </a:pPr>
                <a:r>
                  <a:rPr lang="en-US" sz="3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1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C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=400+80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  <a:ea typeface="Cambria Math"/>
                      </a:rPr>
                      <m:t>×50</m:t>
                    </m:r>
                  </m:oMath>
                </a14:m>
                <a:endParaRPr lang="en-US" sz="3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1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C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=400+4000</m:t>
                    </m:r>
                  </m:oMath>
                </a14:m>
                <a:endParaRPr lang="en-US" sz="3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</a:endParaRPr>
              </a:p>
              <a:p>
                <a:pPr marL="0" indent="0">
                  <a:buNone/>
                </a:pPr>
                <a:r>
                  <a:rPr lang="en-US" sz="3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1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C</m:t>
                    </m:r>
                    <m:r>
                      <a:rPr lang="en-US" sz="31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/>
                      </a:rPr>
                      <m:t>=#4,400</m:t>
                    </m:r>
                  </m:oMath>
                </a14:m>
                <a:r>
                  <a:rPr lang="en-US" sz="31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itchFamily="34" charset="0"/>
                  </a:rPr>
                  <a:t> </a:t>
                </a:r>
                <a:endParaRPr lang="en-US" sz="3100" b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</a:endParaRPr>
              </a:p>
              <a:p>
                <a:pPr marL="0" indent="0">
                  <a:buNone/>
                </a:pPr>
                <a:r>
                  <a:rPr lang="en-US" sz="3100" dirty="0" smtClean="0">
                    <a:solidFill>
                      <a:srgbClr val="FF0000"/>
                    </a:solidFill>
                    <a:latin typeface="Arial Rounded MT Bold" pitchFamily="34" charset="0"/>
                  </a:rPr>
                  <a:t>          </a:t>
                </a:r>
                <a:r>
                  <a:rPr lang="en-US" sz="3100" b="1" dirty="0" smtClean="0">
                    <a:solidFill>
                      <a:srgbClr val="FF0000"/>
                    </a:solidFill>
                    <a:latin typeface="Arial Rounded MT Bold" pitchFamily="34" charset="0"/>
                  </a:rPr>
                  <a:t>Hence the cost of buying 50 books is   			     </a:t>
                </a:r>
                <a14:m>
                  <m:oMath xmlns:m="http://schemas.openxmlformats.org/officeDocument/2006/math">
                    <m:r>
                      <a:rPr lang="en-US" sz="3100" b="1" i="1" smtClean="0">
                        <a:solidFill>
                          <a:srgbClr val="FF0000"/>
                        </a:solidFill>
                        <a:latin typeface="Cambria Math"/>
                      </a:rPr>
                      <m:t>#</m:t>
                    </m:r>
                    <m:r>
                      <a:rPr lang="en-US" sz="3100" b="1" i="1" smtClean="0">
                        <a:solidFill>
                          <a:srgbClr val="FF0000"/>
                        </a:solidFill>
                        <a:latin typeface="Cambria Math"/>
                      </a:rPr>
                      <m:t>𝟒</m:t>
                    </m:r>
                    <m:r>
                      <a:rPr lang="en-US" sz="3100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sz="3100" b="1" i="1" smtClean="0">
                        <a:solidFill>
                          <a:srgbClr val="FF0000"/>
                        </a:solidFill>
                        <a:latin typeface="Cambria Math"/>
                      </a:rPr>
                      <m:t>𝟒𝟎𝟎</m:t>
                    </m:r>
                    <m:r>
                      <a:rPr lang="en-US" sz="3100" b="1" i="1" smtClean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r>
                      <a:rPr lang="en-US" sz="31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𝟎𝟎</m:t>
                    </m:r>
                  </m:oMath>
                </a14:m>
                <a:endParaRPr lang="en-US" sz="3100" b="1" dirty="0">
                  <a:solidFill>
                    <a:srgbClr val="FF0000"/>
                  </a:solidFill>
                  <a:latin typeface="Arial Rounded MT Bold" pitchFamily="34" charset="0"/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144000" cy="6858000"/>
              </a:xfrm>
              <a:blipFill rotWithShape="1">
                <a:blip r:embed="rId2"/>
                <a:stretch>
                  <a:fillRect l="-1600" b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24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r>
              <a:rPr lang="en-US" sz="6000" dirty="0" smtClean="0">
                <a:latin typeface="Algerian" pitchFamily="82" charset="0"/>
              </a:rPr>
              <a:t>         </a:t>
            </a:r>
            <a:r>
              <a:rPr lang="en-US" sz="6000" dirty="0" smtClean="0">
                <a:solidFill>
                  <a:srgbClr val="FF0000"/>
                </a:solidFill>
                <a:latin typeface="Algerian" pitchFamily="82" charset="0"/>
              </a:rPr>
              <a:t>assignment</a:t>
            </a:r>
            <a:endParaRPr lang="en-US" sz="6000" dirty="0">
              <a:solidFill>
                <a:srgbClr val="FF0000"/>
              </a:solidFill>
              <a:latin typeface="Algerian" pitchFamily="8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0" y="1371600"/>
                <a:ext cx="9144000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   1). A is partly constant and partly varies as B.</a:t>
                </a:r>
              </a:p>
              <a:p>
                <a:pPr marL="0" indent="0">
                  <a:buNone/>
                </a:pPr>
                <a:r>
                  <a:rPr lang="en-US" sz="30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       When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𝐵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=14,  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𝐴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=14</m:t>
                    </m:r>
                  </m:oMath>
                </a14:m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 and when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𝐵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=6,      </m:t>
                    </m:r>
                  </m:oMath>
                </a14:m>
                <a:endParaRPr lang="en-US" sz="3000" b="0" i="1" dirty="0" smtClean="0">
                  <a:latin typeface="Cambria Math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3000" b="0" dirty="0" smtClean="0">
                    <a:cs typeface="Arial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𝐴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=20</m:t>
                    </m:r>
                  </m:oMath>
                </a14:m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. Find A when B=3</a:t>
                </a:r>
              </a:p>
              <a:p>
                <a:pPr marL="0" indent="0">
                  <a:buNone/>
                </a:pPr>
                <a:r>
                  <a:rPr lang="en-US" sz="30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   2). A is partly constant and partly varies as the</a:t>
                </a:r>
              </a:p>
              <a:p>
                <a:pPr marL="0" indent="0">
                  <a:buNone/>
                </a:pPr>
                <a:r>
                  <a:rPr lang="en-US" sz="30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        square of B. When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𝐵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=1, 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𝐴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=4</m:t>
                    </m:r>
                    <m:f>
                      <m:fPr>
                        <m:ctrlPr>
                          <a:rPr lang="en-US" sz="30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/>
                            <a:cs typeface="Arial" pitchFamily="34" charset="0"/>
                          </a:rPr>
                          <m:t>4</m:t>
                        </m:r>
                      </m:den>
                    </m:f>
                    <m:r>
                      <a:rPr lang="en-US" sz="3000" b="0" i="0" smtClean="0">
                        <a:latin typeface="Cambria Math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 and when </a:t>
                </a:r>
              </a:p>
              <a:p>
                <a:pPr marL="0" indent="0">
                  <a:buNone/>
                </a:pPr>
                <a:r>
                  <a:rPr lang="en-US" sz="30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𝐴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=196</m:t>
                    </m:r>
                    <m:f>
                      <m:fPr>
                        <m:ctrlPr>
                          <a:rPr lang="en-US" sz="30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/>
                            <a:cs typeface="Arial" pitchFamily="34" charset="0"/>
                          </a:rPr>
                          <m:t>4</m:t>
                        </m:r>
                      </m:den>
                    </m:f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,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𝐵</m:t>
                    </m:r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=7</m:t>
                    </m:r>
                  </m:oMath>
                </a14:m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. Find the equation</a:t>
                </a:r>
              </a:p>
              <a:p>
                <a:pPr marL="0" indent="0">
                  <a:buNone/>
                </a:pPr>
                <a:r>
                  <a:rPr lang="en-US" sz="30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        connecting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𝐴</m:t>
                    </m:r>
                  </m:oMath>
                </a14:m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  <a:cs typeface="Arial" pitchFamily="34" charset="0"/>
                      </a:rPr>
                      <m:t>𝐵</m:t>
                    </m:r>
                  </m:oMath>
                </a14:m>
                <a:r>
                  <a:rPr lang="en-US" sz="3000" dirty="0" smtClean="0"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3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0" y="1371600"/>
                <a:ext cx="9144000" cy="5486400"/>
              </a:xfrm>
              <a:blipFill rotWithShape="1">
                <a:blip r:embed="rId2"/>
                <a:stretch>
                  <a:fillRect l="-1533" t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74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242</TotalTime>
  <Words>630</Words>
  <Application>Microsoft Office PowerPoint</Application>
  <PresentationFormat>On-screen Show (4:3)</PresentationFormat>
  <Paragraphs>95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Couture</vt:lpstr>
      <vt:lpstr>Trek</vt:lpstr>
      <vt:lpstr>Slipstream</vt:lpstr>
      <vt:lpstr>Pushpin</vt:lpstr>
      <vt:lpstr>Horizon</vt:lpstr>
      <vt:lpstr>1_Horizon</vt:lpstr>
      <vt:lpstr>Waveform</vt:lpstr>
      <vt:lpstr>Composite</vt:lpstr>
      <vt:lpstr>Oriel</vt:lpstr>
      <vt:lpstr>Oxfords e-lesson 4</vt:lpstr>
      <vt:lpstr>Salient point</vt:lpstr>
      <vt:lpstr>Question 1</vt:lpstr>
      <vt:lpstr>Solution</vt:lpstr>
      <vt:lpstr>PowerPoint Presentation</vt:lpstr>
      <vt:lpstr>PowerPoint Presentation</vt:lpstr>
      <vt:lpstr>PowerPoint Presentation</vt:lpstr>
      <vt:lpstr>PowerPoint Presentation</vt:lpstr>
      <vt:lpstr>         assignment</vt:lpstr>
      <vt:lpstr>PowerPoint Presentation</vt:lpstr>
      <vt:lpstr>Additional study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Oxfords e-lesson</dc:title>
  <dc:creator>Michael</dc:creator>
  <cp:lastModifiedBy>Michael</cp:lastModifiedBy>
  <cp:revision>25</cp:revision>
  <dcterms:created xsi:type="dcterms:W3CDTF">2020-05-19T09:16:18Z</dcterms:created>
  <dcterms:modified xsi:type="dcterms:W3CDTF">2020-05-19T13:18:34Z</dcterms:modified>
</cp:coreProperties>
</file>